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0"/>
  </p:notesMasterIdLst>
  <p:sldIdLst>
    <p:sldId id="256" r:id="rId5"/>
    <p:sldId id="257" r:id="rId6"/>
    <p:sldId id="259" r:id="rId7"/>
    <p:sldId id="258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0"/>
    <a:srgbClr val="FBB031"/>
    <a:srgbClr val="E32726"/>
    <a:srgbClr val="D60057"/>
    <a:srgbClr val="8B857B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75D89D-1E3B-3505-9CE1-FC1CABF5F251}" v="1544" dt="2020-06-19T21:04:23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69"/>
    <p:restoredTop sz="94647"/>
  </p:normalViewPr>
  <p:slideViewPr>
    <p:cSldViewPr snapToGrid="0" snapToObjects="1" showGuides="1">
      <p:cViewPr varScale="1">
        <p:scale>
          <a:sx n="58" d="100"/>
          <a:sy n="58" d="100"/>
        </p:scale>
        <p:origin x="1214" y="43"/>
      </p:cViewPr>
      <p:guideLst>
        <p:guide orient="horz" pos="417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CACE1-0839-DD4E-8A8D-815B08AED9A4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58301-8E47-694C-884E-80E9D526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2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9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Learn more: </a:t>
            </a:r>
          </a:p>
          <a:p>
            <a:endParaRPr lang="en-CA" dirty="0"/>
          </a:p>
          <a:p>
            <a:pPr marL="171450" indent="-171450">
              <a:buFontTx/>
              <a:buChar char="-"/>
            </a:pPr>
            <a:r>
              <a:rPr lang="en-CA" baseline="0" dirty="0"/>
              <a:t>Alberta Native Bee Council, “Bumble Bees of Southern Alberta”: https://www1.agric.gov.ab.ca/$Department/deptdocs.nsf/all/prm13779/$FILE/bombus_guide.pdf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Calgary Beekeeper’s Association, “How to Help Bees and Other Pollinators”: https://www.calgarybeekeepers.com/wp-content/uploads/2018/12/How-to-Help-Bees-and-other-Pollinators-3.pdf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1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843" y="321276"/>
            <a:ext cx="6357551" cy="215689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600"/>
              </a:lnSpc>
              <a:defRPr sz="44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843" y="2490530"/>
            <a:ext cx="6357551" cy="72840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665EAFC-1584-534F-94A0-E401762A18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844" y="3231291"/>
            <a:ext cx="5097162" cy="120261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 / additional designations</a:t>
            </a:r>
            <a:br>
              <a:rPr lang="en-US" dirty="0"/>
            </a:br>
            <a:r>
              <a:rPr lang="en-US" dirty="0"/>
              <a:t>Faculty of / Department of / additional designations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C5AE50E-BB67-BE4C-B639-5B1F6E7798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843" y="4446262"/>
            <a:ext cx="2755557" cy="521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94642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93" y="284199"/>
            <a:ext cx="7347637" cy="98854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400"/>
              </a:lnSpc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14" y="6449026"/>
            <a:ext cx="2057400" cy="24833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C87759-9B3E-7B4A-8AC8-00BB92888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92" y="1643448"/>
            <a:ext cx="8113757" cy="4639963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222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2" pos="555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EED04D62-3AA9-214D-8928-EF6811EB93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684" y="1775596"/>
            <a:ext cx="3149515" cy="4170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58C75E1-5E7E-BA4A-A06F-8AB20CB5F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2189" y="1775595"/>
            <a:ext cx="4195119" cy="417057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BE65C4-B259-0848-8C28-01D941C52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93" y="284199"/>
            <a:ext cx="7347637" cy="98854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400"/>
              </a:lnSpc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F2D80D-ADC6-7F46-9D4B-257CF34D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8814" y="6449026"/>
            <a:ext cx="2057400" cy="24833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00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D3CB8C31-17B9-D04A-AD0C-9EE4B3540B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039" y="1766452"/>
            <a:ext cx="3012030" cy="1681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E07E1D0-04A0-F646-9FDF-EA299EBA3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39" y="3739103"/>
            <a:ext cx="3012030" cy="216742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rgbClr val="FBB031"/>
              </a:buClr>
              <a:defRPr sz="1800"/>
            </a:lvl2pPr>
            <a:lvl3pPr>
              <a:buClr>
                <a:srgbClr val="8B857B"/>
              </a:buClr>
              <a:defRPr sz="1600"/>
            </a:lvl3pPr>
            <a:lvl4pPr>
              <a:buClr>
                <a:schemeClr val="accent3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F9D265-5699-C74F-8BA7-F087707447AE}"/>
              </a:ext>
            </a:extLst>
          </p:cNvPr>
          <p:cNvCxnSpPr/>
          <p:nvPr userDrawn="1"/>
        </p:nvCxnSpPr>
        <p:spPr>
          <a:xfrm>
            <a:off x="4572000" y="1551313"/>
            <a:ext cx="0" cy="465342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E44C8FA-770D-1046-9E87-57D9D70823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64932" y="1766452"/>
            <a:ext cx="3012030" cy="1681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B6D65A2-63E1-BB4F-8662-202C2AF5B86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64932" y="3739103"/>
            <a:ext cx="3012030" cy="216742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rgbClr val="FBB031"/>
              </a:buClr>
              <a:defRPr sz="1800"/>
            </a:lvl2pPr>
            <a:lvl3pPr>
              <a:buClr>
                <a:srgbClr val="8B857B"/>
              </a:buClr>
              <a:defRPr sz="1600"/>
            </a:lvl3pPr>
            <a:lvl4pPr>
              <a:buClr>
                <a:schemeClr val="accent3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6F9B76C-5DA8-FB4F-BE8E-C02B3725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93" y="284199"/>
            <a:ext cx="7347637" cy="98854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400"/>
              </a:lnSpc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6A1398E-8F6A-A34B-AD16-2F964A5E7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8814" y="6449026"/>
            <a:ext cx="2057400" cy="24833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49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DC09A30-2DEC-8049-A594-3E394E6318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7529" y="1192427"/>
            <a:ext cx="5974493" cy="4528752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4600"/>
              </a:lnSpc>
              <a:spcBef>
                <a:spcPts val="0"/>
              </a:spcBef>
              <a:buNone/>
              <a:defRPr sz="4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This slide is for one big, bold statement. Bullet points can’t compete! </a:t>
            </a:r>
          </a:p>
        </p:txBody>
      </p:sp>
    </p:spTree>
    <p:extLst>
      <p:ext uri="{BB962C8B-B14F-4D97-AF65-F5344CB8AC3E}">
        <p14:creationId xmlns:p14="http://schemas.microsoft.com/office/powerpoint/2010/main" val="176466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1914" y="543697"/>
            <a:ext cx="6269746" cy="171823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3400"/>
              </a:lnSpc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Thank you for attending!</a:t>
            </a:r>
            <a:br>
              <a:rPr lang="en-US" dirty="0"/>
            </a:br>
            <a:r>
              <a:rPr lang="en-US" dirty="0"/>
              <a:t>and/or other concluding message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1913" y="2274287"/>
            <a:ext cx="6269746" cy="87773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For more information go to </a:t>
            </a:r>
            <a:r>
              <a:rPr lang="en-US" dirty="0" err="1"/>
              <a:t>ucalgary.ca</a:t>
            </a:r>
            <a:r>
              <a:rPr lang="en-US" dirty="0"/>
              <a:t>/</a:t>
            </a:r>
            <a:r>
              <a:rPr lang="en-US" dirty="0" err="1"/>
              <a:t>webaddress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665EAFC-1584-534F-94A0-E401762A18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913" y="3164375"/>
            <a:ext cx="5202195" cy="123350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 err="1"/>
              <a:t>presentersemail@ucalgary.ca</a:t>
            </a:r>
            <a:br>
              <a:rPr lang="en-US" dirty="0"/>
            </a:br>
            <a:r>
              <a:rPr lang="en-US" dirty="0"/>
              <a:t>Phone number / Twitter handle / additional contact info</a:t>
            </a:r>
          </a:p>
        </p:txBody>
      </p:sp>
    </p:spTree>
    <p:extLst>
      <p:ext uri="{BB962C8B-B14F-4D97-AF65-F5344CB8AC3E}">
        <p14:creationId xmlns:p14="http://schemas.microsoft.com/office/powerpoint/2010/main" val="95611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00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algary.ca/sustainability/our-sustainable-campus/bee-camp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ucalgarysustain/" TargetMode="External"/><Relationship Id="rId5" Type="http://schemas.openxmlformats.org/officeDocument/2006/relationships/hyperlink" Target="https://www.facebook.com/UCalgarySustain/" TargetMode="External"/><Relationship Id="rId4" Type="http://schemas.openxmlformats.org/officeDocument/2006/relationships/hyperlink" Target="https://cdm22007.contentdm.oclc.org/digital/collection/p22007coll1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ustain@ucalgary.ca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7BBA6-CA6A-6943-BD00-7B4599350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843" y="4143"/>
            <a:ext cx="6745739" cy="2156898"/>
          </a:xfrm>
        </p:spPr>
        <p:txBody>
          <a:bodyPr/>
          <a:lstStyle/>
          <a:p>
            <a:r>
              <a:rPr lang="en-US" sz="4000" dirty="0"/>
              <a:t>National Pollinator Week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230EF-BACA-AB4C-A271-05B1FB524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844" y="2162382"/>
            <a:ext cx="6357551" cy="728405"/>
          </a:xfrm>
        </p:spPr>
        <p:txBody>
          <a:bodyPr/>
          <a:lstStyle/>
          <a:p>
            <a:r>
              <a:rPr lang="en-US" sz="2400" dirty="0" err="1"/>
              <a:t>Sustainabilibee</a:t>
            </a:r>
            <a:r>
              <a:rPr lang="en-US" sz="2400" dirty="0"/>
              <a:t> Moment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B2FEE-4549-D845-AFF8-BC694DDB74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844" y="2530043"/>
            <a:ext cx="5097162" cy="1202615"/>
          </a:xfrm>
        </p:spPr>
        <p:txBody>
          <a:bodyPr/>
          <a:lstStyle/>
          <a:p>
            <a:r>
              <a:rPr lang="en-US" sz="1400" dirty="0"/>
              <a:t>Your name</a:t>
            </a:r>
          </a:p>
          <a:p>
            <a:r>
              <a:rPr lang="en-US" sz="1400" dirty="0"/>
              <a:t>Your title</a:t>
            </a:r>
          </a:p>
          <a:p>
            <a:r>
              <a:rPr lang="en-US" sz="1400" dirty="0"/>
              <a:t>Your Faculty/Department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42FD9A-CA41-BD42-89F2-E4B8B45C90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844" y="3732658"/>
            <a:ext cx="2755557" cy="521874"/>
          </a:xfrm>
        </p:spPr>
        <p:txBody>
          <a:bodyPr/>
          <a:lstStyle/>
          <a:p>
            <a:r>
              <a:rPr lang="en-US" dirty="0"/>
              <a:t>Date of your sustainability moment</a:t>
            </a:r>
          </a:p>
        </p:txBody>
      </p:sp>
    </p:spTree>
    <p:extLst>
      <p:ext uri="{BB962C8B-B14F-4D97-AF65-F5344CB8AC3E}">
        <p14:creationId xmlns:p14="http://schemas.microsoft.com/office/powerpoint/2010/main" val="3824373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4820" r="24820"/>
          <a:stretch>
            <a:fillRect/>
          </a:stretch>
        </p:blipFill>
        <p:spPr>
          <a:xfrm>
            <a:off x="444680" y="1273504"/>
            <a:ext cx="3269825" cy="431282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352C4-0B4E-B545-9CE1-A5AD5DC97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0888" y="1271977"/>
            <a:ext cx="4844802" cy="4170577"/>
          </a:xfrm>
        </p:spPr>
        <p:txBody>
          <a:bodyPr anchor="t"/>
          <a:lstStyle/>
          <a:p>
            <a:r>
              <a:rPr lang="en-US" dirty="0"/>
              <a:t>90% of flowering plants rely on pollinators to reproduce – and so do nearly 75% of the world's crops</a:t>
            </a:r>
            <a:endParaRPr lang="en-US" dirty="0">
              <a:cs typeface="Calibri"/>
            </a:endParaRPr>
          </a:p>
          <a:p>
            <a:r>
              <a:rPr lang="en-US" dirty="0"/>
              <a:t>Flowering plants produce food, stop soil erosion, and sequester carbon</a:t>
            </a:r>
          </a:p>
          <a:p>
            <a:pPr lvl="1"/>
            <a:r>
              <a:rPr lang="en-US" dirty="0"/>
              <a:t>Pollinators keep us and our ecosystems healthy!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D88B86-0DDE-C446-9AA4-009843036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pollinators important?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26E184-10BC-AA41-A57F-A99F3BBA5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54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cs typeface="Calibri"/>
              </a:rPr>
              <a:t>Why are pollinators threatened?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7692" y="1284014"/>
            <a:ext cx="2779758" cy="4639963"/>
          </a:xfrm>
        </p:spPr>
        <p:txBody>
          <a:bodyPr anchor="t"/>
          <a:lstStyle/>
          <a:p>
            <a:r>
              <a:rPr lang="en-US" dirty="0">
                <a:ea typeface="+mn-lt"/>
                <a:cs typeface="+mn-lt"/>
              </a:rPr>
              <a:t>Due to habitat loss, pesticide use, climate change, and competition from non-native honeybees, many native Alberta bee populations are in decline</a:t>
            </a:r>
            <a:endParaRPr lang="en-CA" dirty="0">
              <a:ea typeface="+mn-lt"/>
              <a:cs typeface="+mn-lt"/>
            </a:endParaRPr>
          </a:p>
          <a:p>
            <a:endParaRPr lang="en-US" b="1" dirty="0">
              <a:cs typeface="Calibri"/>
            </a:endParaRPr>
          </a:p>
          <a:p>
            <a:endParaRPr lang="en-CA" dirty="0">
              <a:cs typeface="Calibri"/>
            </a:endParaRPr>
          </a:p>
        </p:txBody>
      </p:sp>
      <p:pic>
        <p:nvPicPr>
          <p:cNvPr id="5" name="Picture 5" descr="A picture containing animal, small, sitting, water&#10;&#10;Description generated with very high confidence">
            <a:extLst>
              <a:ext uri="{FF2B5EF4-FFF2-40B4-BE49-F238E27FC236}">
                <a16:creationId xmlns:a16="http://schemas.microsoft.com/office/drawing/2014/main" id="{13B40104-7A46-43E5-A168-95DD58DAE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551" y="1829646"/>
            <a:ext cx="5244860" cy="354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57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7331" y="959618"/>
            <a:ext cx="8188885" cy="59862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28600" indent="-228600">
              <a:buClr>
                <a:srgbClr val="E32726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Garden with native pollinators in mind</a:t>
            </a:r>
            <a:endParaRPr lang="en-US" sz="2600" dirty="0">
              <a:solidFill>
                <a:srgbClr val="000000"/>
              </a:solidFill>
              <a:cs typeface="Calibri" panose="020F0502020204030204"/>
            </a:endParaRPr>
          </a:p>
          <a:p>
            <a:pPr marL="800100" indent="-342900">
              <a:buClr>
                <a:srgbClr val="E32726"/>
              </a:buClr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Plant a variety of flower types, shapes and </a:t>
            </a:r>
            <a:r>
              <a:rPr lang="en-US" sz="2400" dirty="0" err="1">
                <a:solidFill>
                  <a:srgbClr val="000000"/>
                </a:solidFill>
                <a:ea typeface="+mn-lt"/>
                <a:cs typeface="+mn-lt"/>
              </a:rPr>
              <a:t>colours</a:t>
            </a: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, plan</a:t>
            </a:r>
            <a:r>
              <a:rPr lang="en-US" sz="2400" dirty="0">
                <a:solidFill>
                  <a:srgbClr val="000000"/>
                </a:solidFill>
              </a:rPr>
              <a:t> for blooms all season long, and avoid </a:t>
            </a:r>
            <a:r>
              <a:rPr lang="en-US" sz="2400" dirty="0">
                <a:solidFill>
                  <a:srgbClr val="000000"/>
                </a:solidFill>
                <a:cs typeface="Calibri" panose="020F0502020204030204"/>
              </a:rPr>
              <a:t>pesticide use</a:t>
            </a:r>
          </a:p>
          <a:p>
            <a:pPr marL="800100" indent="-342900">
              <a:buClr>
                <a:srgbClr val="E32726"/>
              </a:buClr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cs typeface="Calibri" panose="020F0502020204030204"/>
              </a:rPr>
              <a:t>If you have a "bee hotel" or box, clean and disinfect the cells every spring once bees have emerged</a:t>
            </a:r>
          </a:p>
          <a:p>
            <a:pPr marL="800100" indent="-342900">
              <a:buClr>
                <a:srgbClr val="E32726"/>
              </a:buClr>
              <a:buFont typeface="Arial"/>
              <a:buChar char="•"/>
            </a:pPr>
            <a:endParaRPr lang="en-US" sz="2400" dirty="0">
              <a:solidFill>
                <a:srgbClr val="000000"/>
              </a:solidFill>
              <a:cs typeface="Calibri" panose="020F0502020204030204"/>
            </a:endParaRPr>
          </a:p>
          <a:p>
            <a:pPr marL="228600" indent="-228600">
              <a:buClr>
                <a:srgbClr val="E32726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cs typeface="Calibri" panose="020F0502020204030204"/>
              </a:rPr>
              <a:t>Visit </a:t>
            </a:r>
            <a:r>
              <a:rPr lang="en-US" sz="2600" dirty="0" err="1">
                <a:solidFill>
                  <a:srgbClr val="000000"/>
                </a:solidFill>
                <a:cs typeface="Calibri" panose="020F0502020204030204"/>
              </a:rPr>
              <a:t>UCalgary's</a:t>
            </a:r>
            <a:r>
              <a:rPr lang="en-US" sz="2600" dirty="0">
                <a:solidFill>
                  <a:srgbClr val="000000"/>
                </a:solidFill>
                <a:cs typeface="Calibri" panose="020F0502020204030204"/>
              </a:rPr>
              <a:t> </a:t>
            </a:r>
            <a:r>
              <a:rPr lang="en-US" sz="2600" dirty="0">
                <a:solidFill>
                  <a:srgbClr val="000000"/>
                </a:solidFill>
                <a:cs typeface="Calibri" panose="020F0502020204030204"/>
                <a:hlinkClick r:id="rId3"/>
              </a:rPr>
              <a:t>Bee Campus site</a:t>
            </a:r>
            <a:r>
              <a:rPr lang="en-US" sz="2600" dirty="0">
                <a:solidFill>
                  <a:srgbClr val="000000"/>
                </a:solidFill>
                <a:cs typeface="Calibri" panose="020F0502020204030204"/>
              </a:rPr>
              <a:t> to learn more about our recent certification as a Bee City Canada Campus, and use our </a:t>
            </a:r>
            <a:r>
              <a:rPr lang="en-US" sz="2600" dirty="0">
                <a:solidFill>
                  <a:srgbClr val="000000"/>
                </a:solidFill>
                <a:cs typeface="Calibri" panose="020F0502020204030204"/>
                <a:hlinkClick r:id="rId4"/>
              </a:rPr>
              <a:t>Digital</a:t>
            </a:r>
            <a:r>
              <a:rPr lang="en-US" sz="2600" dirty="0">
                <a:ea typeface="+mn-lt"/>
                <a:cs typeface="+mn-lt"/>
                <a:hlinkClick r:id="rId4"/>
              </a:rPr>
              <a:t> Collection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>
                <a:solidFill>
                  <a:srgbClr val="000000"/>
                </a:solidFill>
                <a:cs typeface="Calibri" panose="020F0502020204030204"/>
              </a:rPr>
              <a:t>to learn about the species diversity of native Albertan bees</a:t>
            </a:r>
            <a:endParaRPr lang="en-US" sz="2600">
              <a:cs typeface="Calibri" panose="020F0502020204030204"/>
            </a:endParaRPr>
          </a:p>
          <a:p>
            <a:pPr marL="228600" indent="-228600">
              <a:buClr>
                <a:srgbClr val="E32726"/>
              </a:buClr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0000"/>
              </a:solidFill>
              <a:cs typeface="Calibri"/>
            </a:endParaRPr>
          </a:p>
          <a:p>
            <a:pPr marL="228600" indent="-228600">
              <a:buClr>
                <a:srgbClr val="E32726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Follow the Office of Sustainability on </a:t>
            </a:r>
            <a:r>
              <a:rPr lang="en-US" sz="2600" dirty="0">
                <a:solidFill>
                  <a:srgbClr val="000000"/>
                </a:solidFill>
                <a:hlinkClick r:id="rId5"/>
              </a:rPr>
              <a:t>Facebook</a:t>
            </a:r>
            <a:r>
              <a:rPr lang="en-US" sz="2600" dirty="0">
                <a:solidFill>
                  <a:srgbClr val="000000"/>
                </a:solidFill>
              </a:rPr>
              <a:t> and </a:t>
            </a:r>
            <a:r>
              <a:rPr lang="en-US" sz="2600" dirty="0">
                <a:solidFill>
                  <a:srgbClr val="000000"/>
                </a:solidFill>
                <a:hlinkClick r:id="rId6"/>
              </a:rPr>
              <a:t>Instagram</a:t>
            </a:r>
            <a:r>
              <a:rPr lang="en-US" sz="2600" dirty="0">
                <a:solidFill>
                  <a:srgbClr val="000000"/>
                </a:solidFill>
              </a:rPr>
              <a:t> (@ucalgarysustain) and celebrate pollinators all week long!</a:t>
            </a:r>
            <a:endParaRPr lang="en-US" sz="2600" dirty="0">
              <a:solidFill>
                <a:srgbClr val="000000"/>
              </a:solidFill>
              <a:cs typeface="Calibri"/>
            </a:endParaRPr>
          </a:p>
          <a:p>
            <a:pPr marL="685800" lvl="1" indent="-228600"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</a:pPr>
            <a:endParaRPr lang="en-US" sz="2800" baseline="300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5444" y="160567"/>
            <a:ext cx="7347637" cy="98854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How can we support pollinators?</a:t>
            </a:r>
          </a:p>
        </p:txBody>
      </p:sp>
    </p:spTree>
    <p:extLst>
      <p:ext uri="{BB962C8B-B14F-4D97-AF65-F5344CB8AC3E}">
        <p14:creationId xmlns:p14="http://schemas.microsoft.com/office/powerpoint/2010/main" val="3836437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BF82-D9EE-40CB-95F7-E6ACF3DC5A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Why are bees important to you?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A81E9-174F-4382-9E56-20B5013AD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t"/>
          <a:lstStyle/>
          <a:p>
            <a:r>
              <a:rPr lang="en-US" dirty="0">
                <a:cs typeface="Calibri"/>
              </a:rPr>
              <a:t>Tell us your office's pollinator story. Send the Office of Sustainability an email at </a:t>
            </a:r>
            <a:r>
              <a:rPr lang="en-US" dirty="0">
                <a:cs typeface="Calibri"/>
                <a:hlinkClick r:id="rId2"/>
              </a:rPr>
              <a:t>sustain@ucalgary.ca</a:t>
            </a:r>
            <a:r>
              <a:rPr lang="en-US" dirty="0">
                <a:cs typeface="Calibri"/>
              </a:rPr>
              <a:t>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B0C855-003C-4D12-A10C-B34328381A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1EF03F-4697-4CE8-A3B8-3D95E9985C0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448425"/>
            <a:ext cx="2057400" cy="249238"/>
          </a:xfrm>
          <a:prstGeom prst="rect">
            <a:avLst/>
          </a:prstGeom>
        </p:spPr>
        <p:txBody>
          <a:bodyPr/>
          <a:lstStyle/>
          <a:p>
            <a:fld id="{5C35FCF4-C3EF-BD43-82E0-05BC237DAD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057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D6001C"/>
      </a:accent1>
      <a:accent2>
        <a:srgbClr val="FFA300"/>
      </a:accent2>
      <a:accent3>
        <a:srgbClr val="FF671F"/>
      </a:accent3>
      <a:accent4>
        <a:srgbClr val="B5BD00"/>
      </a:accent4>
      <a:accent5>
        <a:srgbClr val="CE0058"/>
      </a:accent5>
      <a:accent6>
        <a:srgbClr val="A6192E"/>
      </a:accent6>
      <a:hlink>
        <a:srgbClr val="D6001C"/>
      </a:hlink>
      <a:folHlink>
        <a:srgbClr val="8C857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C6A6BE7ABD3946A4C4EC87F0E0F5AD" ma:contentTypeVersion="11" ma:contentTypeDescription="Create a new document." ma:contentTypeScope="" ma:versionID="0bb8540b48cfd42969ee40bb04d97ab9">
  <xsd:schema xmlns:xsd="http://www.w3.org/2001/XMLSchema" xmlns:xs="http://www.w3.org/2001/XMLSchema" xmlns:p="http://schemas.microsoft.com/office/2006/metadata/properties" xmlns:ns3="5e4414bb-5814-4a9b-b0ed-01ca62e86789" xmlns:ns4="bf9c6b29-0463-4f40-a296-4382cfda7888" targetNamespace="http://schemas.microsoft.com/office/2006/metadata/properties" ma:root="true" ma:fieldsID="43174f2c31ed5ef898e093f1426fd378" ns3:_="" ns4:_="">
    <xsd:import namespace="5e4414bb-5814-4a9b-b0ed-01ca62e86789"/>
    <xsd:import namespace="bf9c6b29-0463-4f40-a296-4382cfda788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4414bb-5814-4a9b-b0ed-01ca62e867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9c6b29-0463-4f40-a296-4382cfda78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419AC4-CD5E-43DF-9031-811C905DC0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4414bb-5814-4a9b-b0ed-01ca62e86789"/>
    <ds:schemaRef ds:uri="bf9c6b29-0463-4f40-a296-4382cfda78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3ABCAC-2C03-4BED-AA6A-FEC213FC04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5AF6B9-AEDA-45BE-8AD6-0856D7E9DEF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721</TotalTime>
  <Words>172</Words>
  <Application>Microsoft Office PowerPoint</Application>
  <PresentationFormat>On-screen Show (4:3)</PresentationFormat>
  <Paragraphs>25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National Pollinator Week 2020</vt:lpstr>
      <vt:lpstr>Why are pollinators important?</vt:lpstr>
      <vt:lpstr>Why are pollinators threatened?</vt:lpstr>
      <vt:lpstr>PowerPoint Presentation</vt:lpstr>
      <vt:lpstr>Why are bees important to you?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Bentham</dc:creator>
  <cp:lastModifiedBy>Alex Howard</cp:lastModifiedBy>
  <cp:revision>236</cp:revision>
  <dcterms:created xsi:type="dcterms:W3CDTF">2018-02-28T16:41:54Z</dcterms:created>
  <dcterms:modified xsi:type="dcterms:W3CDTF">2020-06-19T21:43:38Z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0x01010053C6A6BE7ABD3946A4C4EC87F0E0F5AD</vt:lpwstr>
  </property>
</Properties>
</file>